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69" r:id="rId7"/>
    <p:sldId id="265" r:id="rId8"/>
  </p:sldIdLst>
  <p:sldSz cx="18288000" cy="10287000"/>
  <p:notesSz cx="6858000" cy="9144000"/>
  <p:embeddedFontLst>
    <p:embeddedFont>
      <p:font typeface="Anton" pitchFamily="2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 Bold" panose="020B060402020202020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Lara" initials="JL" lastIdx="1" clrIdx="0">
    <p:extLst>
      <p:ext uri="{19B8F6BF-5375-455C-9EA6-DF929625EA0E}">
        <p15:presenceInfo xmlns:p15="http://schemas.microsoft.com/office/powerpoint/2012/main" userId="c816e0c52eff90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8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23.pn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61359">
            <a:off x="14802383" y="2007672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prstGeom prst="chord">
              <a:avLst/>
            </a:pr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chord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9097766" y="487551"/>
            <a:ext cx="8727076" cy="8936139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1258344" y="4764602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824586" y="5315755"/>
            <a:ext cx="7915958" cy="1818800"/>
            <a:chOff x="0" y="0"/>
            <a:chExt cx="2109677" cy="3984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77" cy="398459"/>
            </a:xfrm>
            <a:custGeom>
              <a:avLst/>
              <a:gdLst/>
              <a:ahLst/>
              <a:cxnLst/>
              <a:rect l="l" t="t" r="r" b="b"/>
              <a:pathLst>
                <a:path w="2109677" h="398459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815686" y="8264081"/>
            <a:ext cx="4516576" cy="459870"/>
          </a:xfrm>
          <a:custGeom>
            <a:avLst/>
            <a:gdLst/>
            <a:ahLst/>
            <a:cxnLst/>
            <a:rect l="l" t="t" r="r" b="b"/>
            <a:pathLst>
              <a:path w="4516576" h="459870">
                <a:moveTo>
                  <a:pt x="0" y="0"/>
                </a:moveTo>
                <a:lnTo>
                  <a:pt x="4516577" y="0"/>
                </a:lnTo>
                <a:lnTo>
                  <a:pt x="4516577" y="459869"/>
                </a:lnTo>
                <a:lnTo>
                  <a:pt x="0" y="459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95371" y="8337427"/>
            <a:ext cx="420315" cy="420315"/>
          </a:xfrm>
          <a:custGeom>
            <a:avLst/>
            <a:gdLst/>
            <a:ahLst/>
            <a:cxnLst/>
            <a:rect l="l" t="t" r="r" b="b"/>
            <a:pathLst>
              <a:path w="420315" h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34653" y="729119"/>
            <a:ext cx="2741750" cy="1510816"/>
          </a:xfrm>
          <a:custGeom>
            <a:avLst/>
            <a:gdLst/>
            <a:ahLst/>
            <a:cxnLst/>
            <a:rect l="l" t="t" r="r" b="b"/>
            <a:pathLst>
              <a:path w="2741750" h="1510816">
                <a:moveTo>
                  <a:pt x="0" y="0"/>
                </a:moveTo>
                <a:lnTo>
                  <a:pt x="2741750" y="0"/>
                </a:lnTo>
                <a:lnTo>
                  <a:pt x="2741750" y="1510816"/>
                </a:lnTo>
                <a:lnTo>
                  <a:pt x="0" y="1510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286" b="-1286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149946" y="3595539"/>
            <a:ext cx="7915958" cy="1935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0000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BASIC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07659" y="5266511"/>
            <a:ext cx="6989220" cy="188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0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STRUCTURES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50845" y="8308852"/>
            <a:ext cx="3520848" cy="34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By: Soila Paiz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5951351-56BB-4A4F-9F22-31B6CF4E8E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1596" y="2702575"/>
            <a:ext cx="5353357" cy="484515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694109">
            <a:off x="9394134" y="852513"/>
            <a:ext cx="8134339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2184442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29779"/>
            <a:ext cx="7660174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1701" y="622769"/>
            <a:ext cx="6524717" cy="166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</a:t>
            </a:r>
            <a:r>
              <a:rPr lang="en-US" sz="8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ARRAYS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grpSp>
        <p:nvGrpSpPr>
          <p:cNvPr id="21" name="Group 2">
            <a:extLst>
              <a:ext uri="{FF2B5EF4-FFF2-40B4-BE49-F238E27FC236}">
                <a16:creationId xmlns:a16="http://schemas.microsoft.com/office/drawing/2014/main" id="{7ED0D662-A36C-478A-A217-7A126D22B126}"/>
              </a:ext>
            </a:extLst>
          </p:cNvPr>
          <p:cNvGrpSpPr/>
          <p:nvPr/>
        </p:nvGrpSpPr>
        <p:grpSpPr>
          <a:xfrm rot="1361359">
            <a:off x="14802383" y="2007672"/>
            <a:ext cx="5077990" cy="5077990"/>
            <a:chOff x="0" y="0"/>
            <a:chExt cx="812800" cy="812800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18604131-5791-483D-B033-0D7DE6E596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prstGeom prst="chord">
              <a:avLst/>
            </a:pr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BB38468-437B-45E0-9684-4C9EDB3A0B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chord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2EFD6BE-BB42-441F-B1EB-D896DA1EB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298" y="5071836"/>
            <a:ext cx="7495167" cy="37156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904324-D78E-44D0-9952-954B01B6C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826" y="5143500"/>
            <a:ext cx="7660174" cy="35723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EE1F13-E328-40EE-B369-43D9924B0CDD}"/>
              </a:ext>
            </a:extLst>
          </p:cNvPr>
          <p:cNvSpPr txBox="1"/>
          <p:nvPr/>
        </p:nvSpPr>
        <p:spPr>
          <a:xfrm>
            <a:off x="2272352" y="2929479"/>
            <a:ext cx="13957761" cy="1248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array is used to store multiple items of the same type (such as numbers, names, or letters) in one location.</a:t>
            </a:r>
            <a:endParaRPr lang="en-US" sz="36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C61168C7-A80D-4485-87E3-7FAEDABD94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805619" y="1097483"/>
            <a:ext cx="1203221" cy="1513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218444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581" y="0"/>
            <a:ext cx="7660174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375233" y="9762890"/>
            <a:ext cx="17479125" cy="175813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747728" y="164323"/>
            <a:ext cx="6524717" cy="166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</a:t>
            </a:r>
            <a:r>
              <a:rPr lang="en-US" sz="8000" dirty="0">
                <a:solidFill>
                  <a:srgbClr val="FFFFFF"/>
                </a:solidFill>
                <a:latin typeface="Anton" pitchFamily="2" charset="0"/>
                <a:ea typeface="Anton"/>
                <a:cs typeface="Times New Roman" panose="02020603050405020304" pitchFamily="18" charset="0"/>
                <a:sym typeface="Anton"/>
              </a:rPr>
              <a:t>LIST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16627" y="2740455"/>
            <a:ext cx="14596335" cy="815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is a collection of items (like numbers, names, or words) that are kept in order. You can easily add, remove, or view the items.</a:t>
            </a:r>
            <a:endParaRPr lang="en-US" sz="3600" dirty="0">
              <a:solidFill>
                <a:srgbClr val="002060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111163"/>
            <a:ext cx="3958208" cy="189994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grpSp>
        <p:nvGrpSpPr>
          <p:cNvPr id="21" name="Group 2">
            <a:extLst>
              <a:ext uri="{FF2B5EF4-FFF2-40B4-BE49-F238E27FC236}">
                <a16:creationId xmlns:a16="http://schemas.microsoft.com/office/drawing/2014/main" id="{7ED0D662-A36C-478A-A217-7A126D22B126}"/>
              </a:ext>
            </a:extLst>
          </p:cNvPr>
          <p:cNvGrpSpPr/>
          <p:nvPr/>
        </p:nvGrpSpPr>
        <p:grpSpPr>
          <a:xfrm rot="1361359">
            <a:off x="14802383" y="2007672"/>
            <a:ext cx="5077990" cy="5077990"/>
            <a:chOff x="0" y="0"/>
            <a:chExt cx="812800" cy="812800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18604131-5791-483D-B033-0D7DE6E596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prstGeom prst="chord">
              <a:avLst/>
            </a:pr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BB38468-437B-45E0-9684-4C9EDB3A0B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chord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D7CD415-9DC0-4481-B252-5CD6E9CABE9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70" y="4119509"/>
            <a:ext cx="8639804" cy="25426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378488-4DEF-43AC-850B-8F56EAA3E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3954" y="7374064"/>
            <a:ext cx="6037527" cy="16768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3FE3E3-9A8F-4BA3-BD66-DAF02554F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644" y="7374063"/>
            <a:ext cx="4735356" cy="1710702"/>
          </a:xfrm>
          <a:prstGeom prst="rect">
            <a:avLst/>
          </a:prstGeom>
        </p:spPr>
      </p:pic>
      <p:sp>
        <p:nvSpPr>
          <p:cNvPr id="30" name="TextBox 17">
            <a:extLst>
              <a:ext uri="{FF2B5EF4-FFF2-40B4-BE49-F238E27FC236}">
                <a16:creationId xmlns:a16="http://schemas.microsoft.com/office/drawing/2014/main" id="{5E1F8CEE-CE96-4D0E-830D-DC658562BE19}"/>
              </a:ext>
            </a:extLst>
          </p:cNvPr>
          <p:cNvSpPr txBox="1"/>
          <p:nvPr/>
        </p:nvSpPr>
        <p:spPr>
          <a:xfrm>
            <a:off x="1816627" y="6860606"/>
            <a:ext cx="14098496" cy="418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Examples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</a:t>
            </a:r>
          </a:p>
        </p:txBody>
      </p:sp>
      <p:pic>
        <p:nvPicPr>
          <p:cNvPr id="32" name="Picture 14">
            <a:extLst>
              <a:ext uri="{FF2B5EF4-FFF2-40B4-BE49-F238E27FC236}">
                <a16:creationId xmlns:a16="http://schemas.microsoft.com/office/drawing/2014/main" id="{BD9DCD1C-594C-4C41-976A-4804FB0029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50091" y="5085751"/>
            <a:ext cx="1203221" cy="1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9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21167"/>
            <a:ext cx="7660174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48487" y="184766"/>
            <a:ext cx="6524717" cy="166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</a:t>
            </a:r>
            <a:r>
              <a:rPr lang="en-US" sz="8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STACKS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10437" y="2781997"/>
            <a:ext cx="7548863" cy="37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endParaRPr lang="en-US" sz="218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grpSp>
        <p:nvGrpSpPr>
          <p:cNvPr id="21" name="Group 2">
            <a:extLst>
              <a:ext uri="{FF2B5EF4-FFF2-40B4-BE49-F238E27FC236}">
                <a16:creationId xmlns:a16="http://schemas.microsoft.com/office/drawing/2014/main" id="{7ED0D662-A36C-478A-A217-7A126D22B126}"/>
              </a:ext>
            </a:extLst>
          </p:cNvPr>
          <p:cNvGrpSpPr/>
          <p:nvPr/>
        </p:nvGrpSpPr>
        <p:grpSpPr>
          <a:xfrm rot="1361359">
            <a:off x="14802383" y="2007672"/>
            <a:ext cx="5077990" cy="5077990"/>
            <a:chOff x="0" y="0"/>
            <a:chExt cx="812800" cy="812800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18604131-5791-483D-B033-0D7DE6E596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prstGeom prst="chord">
              <a:avLst/>
            </a:pr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BB38468-437B-45E0-9684-4C9EDB3A0B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chord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E66140D-432E-4A5D-8C3C-3A0677293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42"/>
          <a:stretch/>
        </p:blipFill>
        <p:spPr>
          <a:xfrm>
            <a:off x="1868974" y="4436862"/>
            <a:ext cx="5791200" cy="3830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59FE4F-E1DC-412C-A0CA-EE206E113D18}"/>
              </a:ext>
            </a:extLst>
          </p:cNvPr>
          <p:cNvSpPr txBox="1"/>
          <p:nvPr/>
        </p:nvSpPr>
        <p:spPr>
          <a:xfrm>
            <a:off x="1618962" y="2446896"/>
            <a:ext cx="14858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stack is a way to store and organize items where you can only add or remove items from the top.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D4595-E692-4E86-BE27-954CE7777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282507"/>
            <a:ext cx="6228524" cy="31564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ED8BF8-FBD8-4F71-A6CD-C5496C74E560}"/>
              </a:ext>
            </a:extLst>
          </p:cNvPr>
          <p:cNvSpPr txBox="1"/>
          <p:nvPr/>
        </p:nvSpPr>
        <p:spPr>
          <a:xfrm>
            <a:off x="8938292" y="7632920"/>
            <a:ext cx="9194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Rule:  LIFO — Last In, First Out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C483E3-D605-499F-BD37-2F9243CE5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38600" y="949302"/>
            <a:ext cx="11698774" cy="11570494"/>
          </a:xfrm>
          <a:prstGeom prst="rect">
            <a:avLst/>
          </a:prstGeom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C1118A64-C88B-4587-88BE-C7B18DF18E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81646" y="8288867"/>
            <a:ext cx="1203221" cy="1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3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2184442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7660174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37659" y="99909"/>
            <a:ext cx="6524717" cy="166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</a:t>
            </a:r>
            <a:r>
              <a:rPr lang="en-US" sz="8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QUEUES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26118" y="2674829"/>
            <a:ext cx="15392400" cy="803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36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queue is a linear data structure that follows the FIFO principle, where insertion is done at the rear end and deletion is done from the front end.</a:t>
            </a:r>
            <a:endParaRPr lang="en-US" sz="3600" dirty="0">
              <a:solidFill>
                <a:srgbClr val="002060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grpSp>
        <p:nvGrpSpPr>
          <p:cNvPr id="21" name="Group 2">
            <a:extLst>
              <a:ext uri="{FF2B5EF4-FFF2-40B4-BE49-F238E27FC236}">
                <a16:creationId xmlns:a16="http://schemas.microsoft.com/office/drawing/2014/main" id="{7ED0D662-A36C-478A-A217-7A126D22B126}"/>
              </a:ext>
            </a:extLst>
          </p:cNvPr>
          <p:cNvGrpSpPr/>
          <p:nvPr/>
        </p:nvGrpSpPr>
        <p:grpSpPr>
          <a:xfrm rot="1361359">
            <a:off x="14802383" y="2007672"/>
            <a:ext cx="5077990" cy="5077990"/>
            <a:chOff x="0" y="0"/>
            <a:chExt cx="812800" cy="812800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18604131-5791-483D-B033-0D7DE6E596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prstGeom prst="chord">
              <a:avLst/>
            </a:pr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BB38468-437B-45E0-9684-4C9EDB3A0B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chord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08E69B2-1598-4BCE-A0A8-7D6820665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561" y="4190854"/>
            <a:ext cx="5960849" cy="3611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3432C1-2749-4646-A413-9445BC143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517" y="4469029"/>
            <a:ext cx="6524716" cy="3399517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1865CA58-23E6-40B0-9866-6F128720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221701" y="8380998"/>
            <a:ext cx="1203221" cy="1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0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2184442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9169"/>
            <a:ext cx="7660174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56107" y="97326"/>
            <a:ext cx="6524717" cy="166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</a:t>
            </a:r>
            <a:r>
              <a:rPr lang="en-US" sz="8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TREES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grpSp>
        <p:nvGrpSpPr>
          <p:cNvPr id="21" name="Group 2">
            <a:extLst>
              <a:ext uri="{FF2B5EF4-FFF2-40B4-BE49-F238E27FC236}">
                <a16:creationId xmlns:a16="http://schemas.microsoft.com/office/drawing/2014/main" id="{7ED0D662-A36C-478A-A217-7A126D22B126}"/>
              </a:ext>
            </a:extLst>
          </p:cNvPr>
          <p:cNvGrpSpPr/>
          <p:nvPr/>
        </p:nvGrpSpPr>
        <p:grpSpPr>
          <a:xfrm rot="1361359">
            <a:off x="14802383" y="2007672"/>
            <a:ext cx="5077990" cy="5077990"/>
            <a:chOff x="0" y="0"/>
            <a:chExt cx="812800" cy="812800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18604131-5791-483D-B033-0D7DE6E596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prstGeom prst="chord">
              <a:avLst/>
            </a:pr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BB38468-437B-45E0-9684-4C9EDB3A0B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chord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18467E1-9308-4321-8EF4-974ED1FE3CEC}"/>
              </a:ext>
            </a:extLst>
          </p:cNvPr>
          <p:cNvSpPr txBox="1"/>
          <p:nvPr/>
        </p:nvSpPr>
        <p:spPr>
          <a:xfrm>
            <a:off x="1814710" y="2658108"/>
            <a:ext cx="150029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tree is a hierarchical data structure used to organize and represent data in a parent–child relationship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1842AB-3BFE-4C61-9B95-3E66AFB97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6397" y="3858437"/>
            <a:ext cx="7195038" cy="4635744"/>
          </a:xfrm>
          <a:prstGeom prst="rect">
            <a:avLst/>
          </a:prstGeom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EA25209B-720B-4095-906A-533775EE44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88899" y="8407089"/>
            <a:ext cx="1203221" cy="1513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38B228-374E-4384-ADBD-5340BED6F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348" y="4332104"/>
            <a:ext cx="7929798" cy="41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2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4" y="7832971"/>
            <a:ext cx="18286116" cy="1776957"/>
            <a:chOff x="0" y="0"/>
            <a:chExt cx="5302669" cy="95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017" y="2427284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9217" y="1605667"/>
            <a:ext cx="1042965" cy="10429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843886" y="3507061"/>
            <a:ext cx="8592580" cy="225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0000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5401</TotalTime>
  <Words>164</Words>
  <Application>Microsoft Office PowerPoint</Application>
  <PresentationFormat>Custom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Canva Sans Bold</vt:lpstr>
      <vt:lpstr>Anton</vt:lpstr>
      <vt:lpstr>Poppins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Modern Animated Computer Science Presentation</dc:title>
  <dc:creator>Soila Paiz</dc:creator>
  <cp:lastModifiedBy>Jonathan Lara</cp:lastModifiedBy>
  <cp:revision>25</cp:revision>
  <dcterms:created xsi:type="dcterms:W3CDTF">2006-08-16T00:00:00Z</dcterms:created>
  <dcterms:modified xsi:type="dcterms:W3CDTF">2025-10-20T21:31:16Z</dcterms:modified>
  <dc:identifier>DAG1cXMWkAs</dc:identifier>
</cp:coreProperties>
</file>